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99" r:id="rId3"/>
    <p:sldId id="298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81CBB-EB73-4B97-AB68-117639463817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E81A8-4A1B-4534-859B-CE892D1F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1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>
            <a:extLst>
              <a:ext uri="{FF2B5EF4-FFF2-40B4-BE49-F238E27FC236}">
                <a16:creationId xmlns:a16="http://schemas.microsoft.com/office/drawing/2014/main" id="{0726A98B-8B93-4374-9D2C-76572FF497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>
            <a:extLst>
              <a:ext uri="{FF2B5EF4-FFF2-40B4-BE49-F238E27FC236}">
                <a16:creationId xmlns:a16="http://schemas.microsoft.com/office/drawing/2014/main" id="{B05BED78-50D4-41D9-88C8-D205C51079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8196" name="Номер слайда 3">
            <a:extLst>
              <a:ext uri="{FF2B5EF4-FFF2-40B4-BE49-F238E27FC236}">
                <a16:creationId xmlns:a16="http://schemas.microsoft.com/office/drawing/2014/main" id="{A6252ACC-5D95-4AE6-BCEA-66E46289BD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355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55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55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55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55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A9839B-C2CF-4542-9735-DC338C2055BF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566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91436E-5EA0-4627-8CB3-399C9EB21B3B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3566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210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85C62-4E23-4195-88D6-4C34C5E1EE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4280DD-11EE-4825-BD7A-F86E20823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6AF57A-5D3F-4E8A-98B5-C4E3A515A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542E1A-8041-4E38-9B15-DB3CD19CA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275D4B-1C14-465E-9016-077BFF37B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6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3957D-D8CD-418E-AED6-999BF2957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938708-57A3-45A8-A84E-DE7B30DA94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3D9B08-D18E-459D-8DF5-D2C1EF31C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79B7A8-66CE-447C-854C-72D70027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8583B0-C16C-4AC1-BF46-CA890334D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52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3A47698-32BA-466B-8CF6-A1D8745CE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1C2319-E2A4-4DD9-A5F7-6BDA459DFD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2EFB28-BC51-47E1-BC3B-DF635C50E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43DD34-1BFE-403B-A3F6-F3ED0A3B3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219FDD-AB9E-4EF2-A2CE-207373869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491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1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2001"/>
            <a:ext cx="2925319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520" spc="-94" baseline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4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27939" indent="0" algn="ctr">
              <a:buNone/>
              <a:defRPr sz="2040"/>
            </a:lvl2pPr>
            <a:lvl3pPr marL="855878" indent="0" algn="ctr">
              <a:buNone/>
              <a:defRPr sz="2040"/>
            </a:lvl3pPr>
            <a:lvl4pPr marL="1283818" indent="0" algn="ctr">
              <a:buNone/>
              <a:defRPr sz="1920"/>
            </a:lvl4pPr>
            <a:lvl5pPr marL="1711757" indent="0" algn="ctr">
              <a:buNone/>
              <a:defRPr sz="1920"/>
            </a:lvl5pPr>
            <a:lvl6pPr marL="2139696" indent="0" algn="ctr">
              <a:buNone/>
              <a:defRPr sz="1920"/>
            </a:lvl6pPr>
            <a:lvl7pPr marL="2567635" indent="0" algn="ctr">
              <a:buNone/>
              <a:defRPr sz="1920"/>
            </a:lvl7pPr>
            <a:lvl8pPr marL="2995574" indent="0" algn="ctr">
              <a:buNone/>
              <a:defRPr sz="1920"/>
            </a:lvl8pPr>
            <a:lvl9pPr marL="3423514" indent="0" algn="ctr">
              <a:buNone/>
              <a:defRPr sz="192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15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094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520" b="0" spc="-94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4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27939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2pPr>
            <a:lvl3pPr marL="855878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283818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711757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2139696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567635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995574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423514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568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504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2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27939" indent="0">
              <a:buNone/>
              <a:defRPr sz="1920" b="1"/>
            </a:lvl2pPr>
            <a:lvl3pPr marL="855878" indent="0">
              <a:buNone/>
              <a:defRPr sz="1680" b="1"/>
            </a:lvl3pPr>
            <a:lvl4pPr marL="1283818" indent="0">
              <a:buNone/>
              <a:defRPr sz="1440" b="1"/>
            </a:lvl4pPr>
            <a:lvl5pPr marL="1711757" indent="0">
              <a:buNone/>
              <a:defRPr sz="1440" b="1"/>
            </a:lvl5pPr>
            <a:lvl6pPr marL="2139696" indent="0">
              <a:buNone/>
              <a:defRPr sz="1440" b="1"/>
            </a:lvl6pPr>
            <a:lvl7pPr marL="2567635" indent="0">
              <a:buNone/>
              <a:defRPr sz="1440" b="1"/>
            </a:lvl7pPr>
            <a:lvl8pPr marL="2995574" indent="0">
              <a:buNone/>
              <a:defRPr sz="1440" b="1"/>
            </a:lvl8pPr>
            <a:lvl9pPr marL="3423514" indent="0">
              <a:buNone/>
              <a:defRPr sz="144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7"/>
            <a:ext cx="3474720" cy="81317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2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27939" indent="0">
              <a:buNone/>
              <a:defRPr sz="1920" b="1"/>
            </a:lvl2pPr>
            <a:lvl3pPr marL="855878" indent="0">
              <a:buNone/>
              <a:defRPr sz="1680" b="1"/>
            </a:lvl3pPr>
            <a:lvl4pPr marL="1283818" indent="0">
              <a:buNone/>
              <a:defRPr sz="1440" b="1"/>
            </a:lvl4pPr>
            <a:lvl5pPr marL="1711757" indent="0">
              <a:buNone/>
              <a:defRPr sz="1440" b="1"/>
            </a:lvl5pPr>
            <a:lvl6pPr marL="2139696" indent="0">
              <a:buNone/>
              <a:defRPr sz="1440" b="1"/>
            </a:lvl6pPr>
            <a:lvl7pPr marL="2567635" indent="0">
              <a:buNone/>
              <a:defRPr sz="1440" b="1"/>
            </a:lvl7pPr>
            <a:lvl8pPr marL="2995574" indent="0">
              <a:buNone/>
              <a:defRPr sz="1440" b="1"/>
            </a:lvl8pPr>
            <a:lvl9pPr marL="3423514" indent="0">
              <a:buNone/>
              <a:defRPr sz="144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615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51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554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000" b="0" baseline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320">
                <a:solidFill>
                  <a:srgbClr val="FFFFFF"/>
                </a:solidFill>
              </a:defRPr>
            </a:lvl1pPr>
            <a:lvl2pPr marL="427939" indent="0">
              <a:buNone/>
              <a:defRPr sz="1080"/>
            </a:lvl2pPr>
            <a:lvl3pPr marL="855878" indent="0">
              <a:buNone/>
              <a:defRPr sz="960"/>
            </a:lvl3pPr>
            <a:lvl4pPr marL="1283818" indent="0">
              <a:buNone/>
              <a:defRPr sz="840"/>
            </a:lvl4pPr>
            <a:lvl5pPr marL="1711757" indent="0">
              <a:buNone/>
              <a:defRPr sz="840"/>
            </a:lvl5pPr>
            <a:lvl6pPr marL="2139696" indent="0">
              <a:buNone/>
              <a:defRPr sz="840"/>
            </a:lvl6pPr>
            <a:lvl7pPr marL="2567635" indent="0">
              <a:buNone/>
              <a:defRPr sz="840"/>
            </a:lvl7pPr>
            <a:lvl8pPr marL="2995574" indent="0">
              <a:buNone/>
              <a:defRPr sz="840"/>
            </a:lvl8pPr>
            <a:lvl9pPr marL="3423514" indent="0">
              <a:buNone/>
              <a:defRPr sz="84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11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7F07D-5D0B-42D7-BBBF-989193F73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D50433-7050-4F7C-8D66-6675B9C8F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F328C0-2D3C-434D-8C43-98A99A7E0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8FB85D-7003-4226-B25F-C0630445D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97CBF7-2ACC-47A1-AB1D-2830F1FE3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782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0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5" y="767419"/>
            <a:ext cx="8115231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000"/>
            </a:lvl1pPr>
            <a:lvl2pPr marL="427939" indent="0">
              <a:buNone/>
              <a:defRPr sz="2640"/>
            </a:lvl2pPr>
            <a:lvl3pPr marL="855878" indent="0">
              <a:buNone/>
              <a:defRPr sz="2280"/>
            </a:lvl3pPr>
            <a:lvl4pPr marL="1283818" indent="0">
              <a:buNone/>
              <a:defRPr sz="1920"/>
            </a:lvl4pPr>
            <a:lvl5pPr marL="1711757" indent="0">
              <a:buNone/>
              <a:defRPr sz="1920"/>
            </a:lvl5pPr>
            <a:lvl6pPr marL="2139696" indent="0">
              <a:buNone/>
              <a:defRPr sz="1920"/>
            </a:lvl6pPr>
            <a:lvl7pPr marL="2567635" indent="0">
              <a:buNone/>
              <a:defRPr sz="1920"/>
            </a:lvl7pPr>
            <a:lvl8pPr marL="2995574" indent="0">
              <a:buNone/>
              <a:defRPr sz="1920"/>
            </a:lvl8pPr>
            <a:lvl9pPr marL="3423514" indent="0">
              <a:buNone/>
              <a:defRPr sz="192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320">
                <a:solidFill>
                  <a:srgbClr val="FFFFFF"/>
                </a:solidFill>
              </a:defRPr>
            </a:lvl1pPr>
            <a:lvl2pPr marL="427939" indent="0">
              <a:buNone/>
              <a:defRPr sz="1080"/>
            </a:lvl2pPr>
            <a:lvl3pPr marL="855878" indent="0">
              <a:buNone/>
              <a:defRPr sz="960"/>
            </a:lvl3pPr>
            <a:lvl4pPr marL="1283818" indent="0">
              <a:buNone/>
              <a:defRPr sz="840"/>
            </a:lvl4pPr>
            <a:lvl5pPr marL="1711757" indent="0">
              <a:buNone/>
              <a:defRPr sz="840"/>
            </a:lvl5pPr>
            <a:lvl6pPr marL="2139696" indent="0">
              <a:buNone/>
              <a:defRPr sz="840"/>
            </a:lvl6pPr>
            <a:lvl7pPr marL="2567635" indent="0">
              <a:buNone/>
              <a:defRPr sz="840"/>
            </a:lvl7pPr>
            <a:lvl8pPr marL="2995574" indent="0">
              <a:buNone/>
              <a:defRPr sz="840"/>
            </a:lvl8pPr>
            <a:lvl9pPr marL="3423514" indent="0">
              <a:buNone/>
              <a:defRPr sz="84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2" y="6356352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50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058229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ое назва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04985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78D826-7DAC-4BAF-8797-443945559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673FD0-4508-4C62-960D-571621BDF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DB8F78-9C59-4530-B6E2-6F1241C28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134AEB-0D7D-4BC2-BDB2-7C570281E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12E7A4-00C2-43C2-8841-60A2E2C54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338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C1B94-725B-4C94-BEE3-D5FFC51D7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E89010-6A79-490D-A8D5-C85ACC347B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BAEBED-78C0-4295-88B1-2EC39C39AD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FF8F93-F9BD-4BDB-9F51-2966B8E79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A78240-160B-45FB-B4D1-431BD9ACD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8F9853-7A01-42EA-ADDD-66BF8FBED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13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54A74F-B28F-4320-8F72-6EC643D2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E4F5FF-2687-470E-A7BF-0ED86A64B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3D7AFA-BAFC-4DD0-9C31-7C7119D43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0537EA1-E0CD-4E96-89F9-61A55D1926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5B30D94-587E-4A81-9AB5-922CF4E2DC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E1A8738-AB7B-4BE9-9672-02F05A8E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86FB2B9-EDF0-4CFC-A2E3-3FEC74154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A64C46-14A0-49CC-B3D2-92F5E98E1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979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F97AE-C25E-4571-9D9F-D2D9DE347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5FA3322-7972-4D1D-90AB-F26525A16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A7DF0EA-6149-45AD-8008-B44784D00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72145A-EB51-4DBF-897D-26CDD8C34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3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63ADC8A-EAE8-4AAF-B3F0-B42DBF863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539103-BEB3-4AF7-B12D-64568AB8B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14A066-2128-4E87-A2C0-0EC6532EF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349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036D7-2121-4702-86D7-37207C373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BADF48-570D-4A0C-BA37-94D15A1E1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A9C5AD-0B97-4DD6-9738-00FC388C14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9F78C2-6F6C-4B5E-B3A2-81D706879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0E6326-ED48-4C8E-9318-3C6827AE8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06B8EB-9C04-41F3-B6BC-7142526D0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1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E2AFD-1AF9-43FA-BD9D-39170949E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098FE0-AF77-438C-9D53-1FC98EDCB0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2855D4-1F7D-4E37-8E51-AFCE8E45B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64230D-B3CF-4674-9CC7-69E92BD7F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BB3AD6-4210-4599-98E1-96CC415C1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A27502-0DEC-46CB-9C7C-10CDD3184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838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CC47C4-1EFD-456D-8E66-AF02948AE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01B6E2-B2D3-472F-BF46-9977078D1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2CEDD5-17A4-4ED3-ADA6-6F09618BF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DBC66-E14D-4631-A422-531A108142B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892F80-2C5E-4E6B-BD6D-F367D7F8B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A611BE-931B-464C-A5EC-2AC82FAD4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E1421-7631-455F-849B-3BA2F1D3E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1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758952"/>
            <a:ext cx="3443591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8"/>
            <a:ext cx="2947483" cy="4601183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2"/>
            <a:ext cx="27432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10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2"/>
            <a:ext cx="5911517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10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7" y="6356352"/>
            <a:ext cx="1530927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1080" b="1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38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855878" rtl="0" eaLnBrk="1" latinLnBrk="0" hangingPunct="1">
        <a:lnSpc>
          <a:spcPct val="90000"/>
        </a:lnSpc>
        <a:spcBef>
          <a:spcPct val="0"/>
        </a:spcBef>
        <a:buNone/>
        <a:defRPr sz="3360" kern="1200" spc="-56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71175" indent="-171175" algn="l" defTabSz="855878" rtl="0" eaLnBrk="1" latinLnBrk="0" hangingPunct="1">
        <a:lnSpc>
          <a:spcPct val="90000"/>
        </a:lnSpc>
        <a:spcBef>
          <a:spcPts val="1123"/>
        </a:spcBef>
        <a:buClr>
          <a:schemeClr val="accent1"/>
        </a:buClr>
        <a:buFont typeface="Wingdings 2" pitchFamily="18" charset="2"/>
        <a:buChar char=""/>
        <a:defRPr sz="19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41909" indent="-171175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68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69848" indent="-171175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44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497787" indent="-171175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925726" indent="-171175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353666" indent="-213970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781605" indent="-213970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209544" indent="-213970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637483" indent="-213970" algn="l" defTabSz="855878" rtl="0" eaLnBrk="1" latinLnBrk="0" hangingPunct="1">
        <a:lnSpc>
          <a:spcPct val="90000"/>
        </a:lnSpc>
        <a:spcBef>
          <a:spcPts val="234"/>
        </a:spcBef>
        <a:spcAft>
          <a:spcPts val="234"/>
        </a:spcAft>
        <a:buClr>
          <a:schemeClr val="accent1"/>
        </a:buClr>
        <a:buFont typeface="Wingdings 2" pitchFamily="18" charset="2"/>
        <a:buChar char=""/>
        <a:defRPr sz="132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7939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5878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3818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11757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9696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7635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95574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23514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6.jpeg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8.xml"/><Relationship Id="rId11" Type="http://schemas.openxmlformats.org/officeDocument/2006/relationships/image" Target="../media/image4.png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3.xml"/><Relationship Id="rId7" Type="http://schemas.openxmlformats.org/officeDocument/2006/relationships/hyperlink" Target="&#1042;&#1099;&#1087;&#1091;&#1089;&#1082;%20&#8470;2_&#1086;&#1090;%2030.10.2025/IAlferova-AIKuprin--Chudesnyy-doktor_5(muzoman.net).mp3" TargetMode="External"/><Relationship Id="rId2" Type="http://schemas.openxmlformats.org/officeDocument/2006/relationships/audio" Target="file:///C:\Users\&#1042;&#1080;&#1082;&#1090;&#1086;&#1088;&#1080;&#1103;%20&#1042;&#1080;&#1082;&#1090;&#1086;&#1088;&#1086;&#1074;&#1085;&#1072;\Desktop\&#1042;&#1099;&#1087;&#1091;&#1089;&#1082;%20&#8470;2_&#1086;&#1090;%2030.10.2025\IAlferova-AIKuprin--Chudesnyy-doktor_5(muzoman.net).mp3" TargetMode="External"/><Relationship Id="rId1" Type="http://schemas.microsoft.com/office/2007/relationships/media" Target="file:///C:\Users\&#1042;&#1080;&#1082;&#1090;&#1086;&#1088;&#1080;&#1103;%20&#1042;&#1080;&#1082;&#1090;&#1086;&#1088;&#1086;&#1074;&#1085;&#1072;\Desktop\&#1042;&#1099;&#1087;&#1091;&#1089;&#1082;%20&#8470;2_&#1086;&#1090;%2030.10.2025\IAlferova-AIKuprin--Chudesnyy-doktor_5(muzoman.net)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image" Target="../media/image6.jpe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F172E0-C75C-46ED-B0E0-09A8A4CC580D}"/>
              </a:ext>
            </a:extLst>
          </p:cNvPr>
          <p:cNvSpPr/>
          <p:nvPr/>
        </p:nvSpPr>
        <p:spPr>
          <a:xfrm>
            <a:off x="3457575" y="111125"/>
            <a:ext cx="5440363" cy="1101725"/>
          </a:xfrm>
          <a:prstGeom prst="rect">
            <a:avLst/>
          </a:prstGeom>
        </p:spPr>
        <p:txBody>
          <a:bodyPr lIns="85588" tIns="42794" rIns="85588" bIns="42794">
            <a:spAutoFit/>
          </a:bodyPr>
          <a:lstStyle/>
          <a:p>
            <a:pPr algn="r"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 5</a:t>
            </a:r>
          </a:p>
          <a:p>
            <a:pPr algn="r"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г. Кировска» Мурманской области</a:t>
            </a:r>
          </a:p>
          <a:p>
            <a:pPr algn="r"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20" dirty="0">
              <a:solidFill>
                <a:srgbClr val="514A4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20" dirty="0">
              <a:solidFill>
                <a:srgbClr val="514A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6D50C67-C8B5-4FBA-B80A-9018A04B5015}"/>
              </a:ext>
            </a:extLst>
          </p:cNvPr>
          <p:cNvCxnSpPr/>
          <p:nvPr/>
        </p:nvCxnSpPr>
        <p:spPr>
          <a:xfrm rot="5400000">
            <a:off x="8575675" y="381000"/>
            <a:ext cx="647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6547AA6-3176-4DCD-8DD7-699D07EAB1FA}"/>
              </a:ext>
            </a:extLst>
          </p:cNvPr>
          <p:cNvSpPr/>
          <p:nvPr/>
        </p:nvSpPr>
        <p:spPr>
          <a:xfrm>
            <a:off x="8891588" y="120650"/>
            <a:ext cx="1965325" cy="492125"/>
          </a:xfrm>
          <a:prstGeom prst="rect">
            <a:avLst/>
          </a:prstGeom>
        </p:spPr>
        <p:txBody>
          <a:bodyPr wrap="none" lIns="85588" tIns="42794" rIns="85588" bIns="42794">
            <a:spAutoFit/>
          </a:bodyPr>
          <a:lstStyle/>
          <a:p>
            <a:pPr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г. Кировск </a:t>
            </a:r>
          </a:p>
          <a:p>
            <a:pPr defTabSz="42793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2025 – 2026 учебный год</a:t>
            </a:r>
          </a:p>
        </p:txBody>
      </p:sp>
      <p:pic>
        <p:nvPicPr>
          <p:cNvPr id="7173" name="Рисунок 2">
            <a:extLst>
              <a:ext uri="{FF2B5EF4-FFF2-40B4-BE49-F238E27FC236}">
                <a16:creationId xmlns:a16="http://schemas.microsoft.com/office/drawing/2014/main" id="{3E18882A-0384-4EDE-9F12-FFD02E6BF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8350"/>
            <a:ext cx="91725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6">
            <a:extLst>
              <a:ext uri="{FF2B5EF4-FFF2-40B4-BE49-F238E27FC236}">
                <a16:creationId xmlns:a16="http://schemas.microsoft.com/office/drawing/2014/main" id="{7FD662A8-14A4-4904-80F1-F6784F377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313" y="782638"/>
            <a:ext cx="2960687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11">
            <a:extLst>
              <a:ext uri="{FF2B5EF4-FFF2-40B4-BE49-F238E27FC236}">
                <a16:creationId xmlns:a16="http://schemas.microsoft.com/office/drawing/2014/main" id="{75A036CE-51E2-457B-AF2B-8C193F17A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4175" y="5214938"/>
            <a:ext cx="28749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270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270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270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270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270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27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27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27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27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1400">
                <a:solidFill>
                  <a:schemeClr val="bg1"/>
                </a:solidFill>
                <a:latin typeface="Georgia" panose="02040502050405020303" pitchFamily="18" charset="0"/>
              </a:rPr>
              <a:t>Составитель: Шевченко В.В., </a:t>
            </a:r>
          </a:p>
          <a:p>
            <a:pPr algn="r" eaLnBrk="1" hangingPunct="1"/>
            <a:r>
              <a:rPr lang="ru-RU" altLang="ru-RU" sz="1400">
                <a:solidFill>
                  <a:schemeClr val="bg1"/>
                </a:solidFill>
                <a:latin typeface="Georgia" panose="02040502050405020303" pitchFamily="18" charset="0"/>
              </a:rPr>
              <a:t>учитель русского языка </a:t>
            </a:r>
          </a:p>
          <a:p>
            <a:pPr algn="r" eaLnBrk="1" hangingPunct="1"/>
            <a:r>
              <a:rPr lang="ru-RU" altLang="ru-RU" sz="1400">
                <a:solidFill>
                  <a:schemeClr val="bg1"/>
                </a:solidFill>
                <a:latin typeface="Georgia" panose="02040502050405020303" pitchFamily="18" charset="0"/>
              </a:rPr>
              <a:t>и литературы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3612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7.  Литература и другие виды искусства 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716069" y="4394182"/>
            <a:ext cx="7410036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3" name="Прямоугольник 12"/>
          <p:cNvSpPr/>
          <p:nvPr/>
        </p:nvSpPr>
        <p:spPr>
          <a:xfrm>
            <a:off x="3674510" y="4356162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189340" y="4390644"/>
            <a:ext cx="6791327" cy="160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2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Рассмотрите иллюстрации художницы Наталии </a:t>
            </a:r>
            <a:r>
              <a:rPr lang="ru-RU" sz="192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Салиенко</a:t>
            </a:r>
            <a:r>
              <a:rPr lang="ru-RU" sz="192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/>
            <a:endParaRPr lang="ru-RU" sz="192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Какие моменты рассказа запечатлены на них? Озаглавьте эти иллюстрации. Обратите внимание на то, как художник изобразил чувства и переживания героев.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6191" y="295314"/>
            <a:ext cx="3164903" cy="2116529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04301" y="1770859"/>
            <a:ext cx="3833934" cy="2563943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7"/>
          <a:srcRect b="12334"/>
          <a:stretch>
            <a:fillRect/>
          </a:stretch>
        </p:blipFill>
        <p:spPr bwMode="auto">
          <a:xfrm>
            <a:off x="3980209" y="2481629"/>
            <a:ext cx="3160987" cy="1853171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8"/>
          <a:srcRect l="4915" r="6586"/>
          <a:stretch>
            <a:fillRect/>
          </a:stretch>
        </p:blipFill>
        <p:spPr bwMode="auto">
          <a:xfrm>
            <a:off x="314631" y="1507299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8. Мудрость жизни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716069" y="1758007"/>
            <a:ext cx="6780850" cy="3185923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77553" y="1857799"/>
            <a:ext cx="6016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Сострадание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та черта характера, которая помогает нам понять, что чувствуют другие люди, когда им плохо. Сострадательный человек всегда старается представить, что чувствуют другие в тяжёлый момент, и предложат свою помощь и утешение. </a:t>
            </a:r>
          </a:p>
          <a:p>
            <a:pPr algn="just"/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Разные люди и разные ситуации требуют от нас разных душевных качеств. Приходится отказываться от своего эгоизма, когда нужно пожертвовать своим временем и силами. Часто успокоение и силы человеку приносят слова ободрения и сочувствия, наши верность и желание оставаться рядом.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3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207789" y="149455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9. Рефлексия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716069" y="1397309"/>
            <a:ext cx="619938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2" name="Прямоугольник 11"/>
          <p:cNvSpPr/>
          <p:nvPr/>
        </p:nvSpPr>
        <p:spPr>
          <a:xfrm>
            <a:off x="3674510" y="1359289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89340" y="1393772"/>
            <a:ext cx="6744131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/>
            <a:r>
              <a:rPr lang="ru-RU" sz="108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>
              <a:buFont typeface="Times New Roman" pitchFamily="18" charset="0"/>
              <a:buChar char="−"/>
            </a:pPr>
            <a:r>
              <a:rPr lang="ru-RU" sz="21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Кому было трудно на уроке?</a:t>
            </a:r>
          </a:p>
          <a:p>
            <a:pPr algn="just">
              <a:buFont typeface="Times New Roman" pitchFamily="18" charset="0"/>
              <a:buChar char="−"/>
            </a:pPr>
            <a:endParaRPr lang="ru-RU" sz="216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imes New Roman" pitchFamily="18" charset="0"/>
              <a:buChar char="−"/>
            </a:pPr>
            <a:r>
              <a:rPr lang="ru-RU" sz="21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Кому всё удалось?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5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267435" y="147624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1044" y="968830"/>
            <a:ext cx="6583680" cy="4651684"/>
          </a:xfrm>
        </p:spPr>
        <p:txBody>
          <a:bodyPr>
            <a:noAutofit/>
          </a:bodyPr>
          <a:lstStyle/>
          <a:p>
            <a:r>
              <a:rPr lang="ru-RU" sz="1920" dirty="0">
                <a:cs typeface="Times New Roman" pitchFamily="18" charset="0"/>
              </a:rPr>
              <a:t>Внеклассное чтение «Уроки о добром и прекрасном»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Урок № 1.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В.С. « Ложь без слов». </a:t>
            </a:r>
            <a:br>
              <a:rPr lang="ru-RU" sz="1920" dirty="0">
                <a:cs typeface="Times New Roman" pitchFamily="18" charset="0"/>
              </a:rPr>
            </a:b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Внеклассное чтение «Уроки о добром и прекрасном»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Урок № 2.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А. Куприн « Чудесный доктор». </a:t>
            </a:r>
            <a:br>
              <a:rPr lang="ru-RU" sz="1920" dirty="0">
                <a:cs typeface="Times New Roman" pitchFamily="18" charset="0"/>
              </a:rPr>
            </a:b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Внеклассное чтение «Уроки о добром и прекрасном»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Урок № 3. </a:t>
            </a:r>
            <a:br>
              <a:rPr lang="en-US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Неизвестный автор « Добрая Маша». </a:t>
            </a:r>
            <a:br>
              <a:rPr lang="ru-RU" sz="1920" dirty="0">
                <a:cs typeface="Times New Roman" pitchFamily="18" charset="0"/>
              </a:rPr>
            </a:b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Внеклассное чтение «Уроки о добром и прекрасном»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Урок № 4. </a:t>
            </a:r>
            <a:br>
              <a:rPr lang="ru-RU" sz="1920" dirty="0">
                <a:cs typeface="Times New Roman" pitchFamily="18" charset="0"/>
              </a:rPr>
            </a:br>
            <a:r>
              <a:rPr lang="ru-RU" sz="1920" dirty="0">
                <a:cs typeface="Times New Roman" pitchFamily="18" charset="0"/>
              </a:rPr>
              <a:t>А. Круглов « Испытай сам»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58123" y="110900"/>
            <a:ext cx="5439862" cy="1102086"/>
          </a:xfrm>
          <a:prstGeom prst="rect">
            <a:avLst/>
          </a:prstGeom>
        </p:spPr>
        <p:txBody>
          <a:bodyPr wrap="square" lIns="85588" tIns="42794" rIns="85588" bIns="42794">
            <a:spAutoFit/>
          </a:bodyPr>
          <a:lstStyle/>
          <a:p>
            <a:pPr algn="r" defTabSz="427939"/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 5</a:t>
            </a:r>
          </a:p>
          <a:p>
            <a:pPr algn="r" defTabSz="427939"/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г. Кировска» Мурманской области</a:t>
            </a:r>
          </a:p>
          <a:p>
            <a:pPr algn="r" defTabSz="427939"/>
            <a:endParaRPr lang="ru-RU" sz="1320" dirty="0">
              <a:solidFill>
                <a:srgbClr val="514A4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defTabSz="427939"/>
            <a:endParaRPr lang="ru-RU" sz="1320" dirty="0">
              <a:solidFill>
                <a:srgbClr val="514A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8575360" y="380999"/>
            <a:ext cx="647704" cy="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892210" y="120133"/>
            <a:ext cx="1963915" cy="492689"/>
          </a:xfrm>
          <a:prstGeom prst="rect">
            <a:avLst/>
          </a:prstGeom>
        </p:spPr>
        <p:txBody>
          <a:bodyPr wrap="none" lIns="85588" tIns="42794" rIns="85588" bIns="42794">
            <a:spAutoFit/>
          </a:bodyPr>
          <a:lstStyle/>
          <a:p>
            <a:pPr defTabSz="427939"/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г. Кировск </a:t>
            </a:r>
          </a:p>
          <a:p>
            <a:pPr defTabSz="427939"/>
            <a:r>
              <a:rPr lang="ru-RU" sz="1320" dirty="0">
                <a:solidFill>
                  <a:srgbClr val="514A40"/>
                </a:solidFill>
                <a:latin typeface="Times New Roman" pitchFamily="18" charset="0"/>
                <a:cs typeface="Times New Roman" pitchFamily="18" charset="0"/>
              </a:rPr>
              <a:t>2025 – 2026 учебный год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903514" y="1491344"/>
            <a:ext cx="676003" cy="751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85588" tIns="42794" rIns="85588" bIns="42794" rtlCol="0" anchor="ctr"/>
          <a:lstStyle/>
          <a:p>
            <a:pPr algn="ctr" defTabSz="427939"/>
            <a:r>
              <a:rPr lang="en-US" sz="228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#1</a:t>
            </a:r>
            <a:endParaRPr lang="ru-RU" sz="2280" dirty="0">
              <a:solidFill>
                <a:srgbClr val="006699">
                  <a:lumMod val="50000"/>
                </a:srgbClr>
              </a:solidFill>
              <a:latin typeface="Corbel"/>
            </a:endParaRPr>
          </a:p>
          <a:p>
            <a:pPr algn="ctr" defTabSz="427939"/>
            <a:r>
              <a:rPr lang="ru-RU" sz="960" b="1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сентябрь</a:t>
            </a:r>
          </a:p>
        </p:txBody>
      </p:sp>
      <p:sp>
        <p:nvSpPr>
          <p:cNvPr id="17" name="Прямоугольник 16">
            <a:hlinkClick r:id="" action="ppaction://noaction"/>
          </p:cNvPr>
          <p:cNvSpPr/>
          <p:nvPr/>
        </p:nvSpPr>
        <p:spPr>
          <a:xfrm>
            <a:off x="893717" y="2579914"/>
            <a:ext cx="676003" cy="751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85588" tIns="42794" rIns="85588" bIns="42794" rtlCol="0" anchor="ctr"/>
          <a:lstStyle/>
          <a:p>
            <a:pPr algn="ctr" defTabSz="427939"/>
            <a:r>
              <a:rPr lang="en-US" sz="2280" dirty="0">
                <a:solidFill>
                  <a:srgbClr val="006699">
                    <a:lumMod val="50000"/>
                  </a:srgbClr>
                </a:solidFill>
                <a:latin typeface="Corbel"/>
                <a:hlinkClick r:id="rId3" action="ppaction://hlinksldjump"/>
              </a:rPr>
              <a:t>#2</a:t>
            </a:r>
            <a:endParaRPr lang="ru-RU" sz="2280" dirty="0">
              <a:solidFill>
                <a:srgbClr val="006699">
                  <a:lumMod val="50000"/>
                </a:srgbClr>
              </a:solidFill>
              <a:latin typeface="Corbel"/>
              <a:hlinkClick r:id="rId3" action="ppaction://hlinksldjump"/>
            </a:endParaRPr>
          </a:p>
          <a:p>
            <a:pPr algn="ctr" defTabSz="427939">
              <a:defRPr/>
            </a:pPr>
            <a:r>
              <a:rPr lang="ru-RU" sz="960" b="1" u="sng" dirty="0">
                <a:solidFill>
                  <a:srgbClr val="006699">
                    <a:lumMod val="50000"/>
                  </a:srgbClr>
                </a:solidFill>
                <a:latin typeface="Corbel"/>
                <a:hlinkClick r:id="rId3" action="ppaction://hlinksldjump"/>
              </a:rPr>
              <a:t>октябрь</a:t>
            </a:r>
            <a:endParaRPr lang="ru-RU" sz="960" b="1" u="sng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8" name="Прямоугольник 17">
            <a:hlinkClick r:id="" action="ppaction://noaction"/>
          </p:cNvPr>
          <p:cNvSpPr/>
          <p:nvPr/>
        </p:nvSpPr>
        <p:spPr>
          <a:xfrm>
            <a:off x="913311" y="3690256"/>
            <a:ext cx="676003" cy="751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85588" tIns="42794" rIns="85588" bIns="42794" rtlCol="0" anchor="ctr"/>
          <a:lstStyle/>
          <a:p>
            <a:pPr algn="ctr" defTabSz="427939">
              <a:defRPr/>
            </a:pPr>
            <a:r>
              <a:rPr lang="en-US" sz="228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#3</a:t>
            </a:r>
            <a:endParaRPr lang="ru-RU" sz="2280" dirty="0">
              <a:solidFill>
                <a:srgbClr val="006699">
                  <a:lumMod val="50000"/>
                </a:srgbClr>
              </a:solidFill>
              <a:latin typeface="Corbel"/>
            </a:endParaRPr>
          </a:p>
          <a:p>
            <a:pPr algn="ctr" defTabSz="427939">
              <a:defRPr/>
            </a:pPr>
            <a:r>
              <a:rPr lang="ru-RU" sz="960" b="1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ноябрь</a:t>
            </a:r>
          </a:p>
        </p:txBody>
      </p:sp>
      <p:sp>
        <p:nvSpPr>
          <p:cNvPr id="19" name="Прямоугольник 18">
            <a:hlinkClick r:id="" action="ppaction://noaction"/>
          </p:cNvPr>
          <p:cNvSpPr/>
          <p:nvPr/>
        </p:nvSpPr>
        <p:spPr>
          <a:xfrm>
            <a:off x="913311" y="4767943"/>
            <a:ext cx="676003" cy="751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85588" tIns="42794" rIns="85588" bIns="42794" rtlCol="0" anchor="ctr"/>
          <a:lstStyle/>
          <a:p>
            <a:pPr algn="ctr" defTabSz="427939">
              <a:defRPr/>
            </a:pPr>
            <a:r>
              <a:rPr lang="en-US" sz="228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#4</a:t>
            </a:r>
            <a:endParaRPr lang="ru-RU" sz="2280" dirty="0">
              <a:solidFill>
                <a:srgbClr val="006699">
                  <a:lumMod val="50000"/>
                </a:srgbClr>
              </a:solidFill>
              <a:latin typeface="Corbel"/>
            </a:endParaRPr>
          </a:p>
          <a:p>
            <a:pPr algn="ctr" defTabSz="427939">
              <a:defRPr/>
            </a:pPr>
            <a:r>
              <a:rPr lang="ru-RU" sz="960" b="1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декабрь</a:t>
            </a:r>
            <a:endParaRPr lang="ru-RU" sz="228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32B757-196D-46C9-8193-F4A5EF9D0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4829" y="791852"/>
            <a:ext cx="2825485" cy="52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41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ctr">
              <a:buNone/>
            </a:pPr>
            <a:r>
              <a:rPr lang="ru-RU" sz="2880" b="1" dirty="0">
                <a:solidFill>
                  <a:schemeClr val="accent1">
                    <a:lumMod val="50000"/>
                  </a:schemeClr>
                </a:solidFill>
              </a:rPr>
              <a:t>Урок № 2 </a:t>
            </a:r>
            <a:br>
              <a:rPr lang="ru-RU" sz="288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80" dirty="0">
                <a:cs typeface="Times New Roman" pitchFamily="18" charset="0"/>
              </a:rPr>
              <a:t> </a:t>
            </a:r>
            <a:r>
              <a:rPr lang="ru-RU" sz="2880" b="1" dirty="0">
                <a:solidFill>
                  <a:schemeClr val="accent1">
                    <a:lumMod val="50000"/>
                  </a:schemeClr>
                </a:solidFill>
              </a:rPr>
              <a:t>А. Куприн « Чудесный доктор»</a:t>
            </a:r>
            <a:endParaRPr lang="en-US" sz="288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11480" indent="-41148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2" action="ppaction://hlinksldjump"/>
              </a:rPr>
              <a:t>Проблемная ситуация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411480" indent="-41148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Обогащаем свою речь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Размышляем о прочитанном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Развиваем свою речь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5.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Сокровищница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6.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Аудиофрагмент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7.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Литература и другие виды искусства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8.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9" action="ppaction://hlinksldjump"/>
              </a:rPr>
              <a:t>Мудрость жизни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9.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hlinkClick r:id="rId10" action="ppaction://hlinksldjump"/>
              </a:rPr>
              <a:t>Рефлексия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1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11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7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12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2">
                    <a:lumMod val="75000"/>
                  </a:schemeClr>
                </a:solidFill>
              </a:rPr>
              <a:t>К содержанию урока </a:t>
            </a:r>
            <a:r>
              <a:rPr lang="en-US" sz="144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13"/>
          <a:srcRect l="4915" r="6586"/>
          <a:stretch>
            <a:fillRect/>
          </a:stretch>
        </p:blipFill>
        <p:spPr bwMode="auto">
          <a:xfrm>
            <a:off x="232528" y="1355447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/>
          <p:nvPr/>
        </p:nvSpPr>
        <p:spPr>
          <a:xfrm>
            <a:off x="3716069" y="1975438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1. Проблемная ситуация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Урок № 2 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А.Куприн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 «Чудесный доктор»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674510" y="1937418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89340" y="1948303"/>
            <a:ext cx="649133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</a:t>
            </a:r>
          </a:p>
          <a:p>
            <a:pPr algn="just">
              <a:buFontTx/>
              <a:buChar char="-"/>
            </a:pPr>
            <a:endParaRPr lang="ru-RU" sz="216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1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 Александра Куприна, который вы прочитали дома, называется «Чудесный доктор». Почему, по–вашему, он так называется, ведь там рассказывается о семье </a:t>
            </a:r>
            <a:r>
              <a:rPr lang="ru-RU" sz="2160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Мерцаловых</a:t>
            </a:r>
            <a:r>
              <a:rPr lang="ru-RU" sz="21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314469" y="149455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2. Обогащаем свою речь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3717881" y="763736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07181" y="648934"/>
            <a:ext cx="6583680" cy="4212134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</a:t>
            </a:r>
          </a:p>
          <a:p>
            <a:pPr marL="0">
              <a:spcBef>
                <a:spcPts val="0"/>
              </a:spcBef>
              <a:buNone/>
            </a:pPr>
            <a:endParaRPr lang="ru-RU" sz="168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Пустые щи 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560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щи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сваренные на воде, а не мясном бульоне. </a:t>
            </a: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Измождённый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крайне изнурённый, утомлённый.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Управляющий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человек, который ведёт дела какого – либо хозяйства, учреждения, предприятия.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Швейцар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сторож при подъездах жилых домов, гостиниц, учреждений.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Патрон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здесь: хозяин.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Зарабатывать перепиской 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то есть зарабатывать переписыванием, копированием документов.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Залог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отдача имущества другому лицу в ситуации, когда человеку на время нужны деньги, и он рассчитывает, отдав долг, вернуть это имущество себе.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Подённая работа 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560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выполнения которой человека нанимают только на один день.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Риза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облачение, одежда священника для богослужения. </a:t>
            </a:r>
            <a:r>
              <a:rPr lang="ru-RU" sz="156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Сочельник </a:t>
            </a:r>
            <a:r>
              <a:rPr lang="ru-RU" sz="15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канун церковных праздников Рождества и Крещения.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83882" y="732954"/>
            <a:ext cx="345031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8480" y="4802079"/>
            <a:ext cx="2261482" cy="179641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3981" y="4790280"/>
            <a:ext cx="2190326" cy="178285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94681" y="4789598"/>
            <a:ext cx="1720224" cy="179704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9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8"/>
          <a:srcRect l="4915" r="6586"/>
          <a:stretch>
            <a:fillRect/>
          </a:stretch>
        </p:blipFill>
        <p:spPr bwMode="auto">
          <a:xfrm>
            <a:off x="357728" y="147624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43612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3. Размышляем </a:t>
            </a:r>
            <a:br>
              <a:rPr lang="ru-RU" sz="2160" dirty="0">
                <a:solidFill>
                  <a:schemeClr val="bg1"/>
                </a:solidFill>
              </a:rPr>
            </a:br>
            <a:r>
              <a:rPr lang="ru-RU" sz="2160" dirty="0">
                <a:solidFill>
                  <a:schemeClr val="bg1"/>
                </a:solidFill>
              </a:rPr>
              <a:t>о прочитанном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3717881" y="763736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07181" y="605237"/>
            <a:ext cx="6583680" cy="5022749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</a:t>
            </a:r>
          </a:p>
          <a:p>
            <a:pPr marL="0">
              <a:spcBef>
                <a:spcPts val="0"/>
              </a:spcBef>
              <a:buNone/>
            </a:pPr>
            <a:endParaRPr lang="ru-RU" sz="216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Попробуйте перечислить, какие качества человека одобряются автором?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художественные приёмы помогают автору передать эмоциональное состояние героя?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Проследите, как менялось настроение героя. Как это отразилось в речи рассказчика, её интонации, в поведении героя?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чувство оставил у вас этот рассказ?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 думаете, в чем состоит главная идея этого произведения? Постарайтесь в одном – двух предложениях сформулировать вашу мысль.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особенности святочного рассказа проявились в этом произведении?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83562" y="732954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1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241058" y="153517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4. Развиваем свою речь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3717881" y="1412648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07181" y="1324941"/>
            <a:ext cx="6583680" cy="3276554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</a:t>
            </a:r>
          </a:p>
          <a:p>
            <a:pPr marL="0">
              <a:spcBef>
                <a:spcPts val="0"/>
              </a:spcBef>
              <a:buNone/>
            </a:pPr>
            <a:endParaRPr lang="ru-RU" sz="216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ли слова, которым мы дали толкование, заменить словами, употребляемыми сегодня? Почему?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Какими вы представляете героев рассказа? Нарисуйте устно портрет.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роль играют эпитеты в рассказе?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ru-RU" sz="168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…их маленькие детские сердца сжались от …. страдания». Как называется такой художественный приём?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83562" y="1381866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14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318657" y="147624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5. Сокровищница</a:t>
            </a: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2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3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3717881" y="1412648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07181" y="1159763"/>
            <a:ext cx="6897082" cy="3618718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Прочитайте афоризмы</a:t>
            </a:r>
          </a:p>
          <a:p>
            <a:pPr marL="0">
              <a:spcBef>
                <a:spcPts val="0"/>
              </a:spcBef>
              <a:buNone/>
            </a:pPr>
            <a:endParaRPr lang="ru-RU" sz="216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Порой нам снится то, что в жизни невозможно, а жизнь преподносит то, что и не снилось. 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68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Шевелёв </a:t>
            </a:r>
          </a:p>
          <a:p>
            <a:pPr marL="0" algn="r">
              <a:spcBef>
                <a:spcPts val="0"/>
              </a:spcBef>
              <a:buNone/>
            </a:pPr>
            <a:endParaRPr lang="ru-RU" sz="168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успокаиваться в случае неудачи, не приходить в отчаяние в беде. 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68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Сенека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68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68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всех случаях лучше надеяться, чем отчаиваться. 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68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Гёте</a:t>
            </a:r>
          </a:p>
          <a:p>
            <a:pPr marL="0" algn="r">
              <a:spcBef>
                <a:spcPts val="0"/>
              </a:spcBef>
              <a:buNone/>
            </a:pPr>
            <a:endParaRPr lang="ru-RU" sz="168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83881" y="1381866"/>
            <a:ext cx="345031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716069" y="4547561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3" name="Прямоугольник 12"/>
          <p:cNvSpPr/>
          <p:nvPr/>
        </p:nvSpPr>
        <p:spPr>
          <a:xfrm>
            <a:off x="3674510" y="4509541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189340" y="4544023"/>
            <a:ext cx="679132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</a:t>
            </a:r>
          </a:p>
          <a:p>
            <a:pPr algn="just">
              <a:buFontTx/>
              <a:buChar char="-"/>
            </a:pPr>
            <a:endParaRPr lang="ru-RU" sz="216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16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Совпадают ли они с теми выводами, какие ты сделал по рассказу? О чём это свидетельствует?</a:t>
            </a:r>
          </a:p>
        </p:txBody>
      </p:sp>
      <p:sp>
        <p:nvSpPr>
          <p:cNvPr id="18" name="Управляющая кнопка: справка 17">
            <a:hlinkClick r:id="" action="ppaction://noaction" highlightClick="1"/>
          </p:cNvPr>
          <p:cNvSpPr/>
          <p:nvPr/>
        </p:nvSpPr>
        <p:spPr>
          <a:xfrm>
            <a:off x="10824004" y="772905"/>
            <a:ext cx="360517" cy="389358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6" name="Прямоугольник 15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20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5"/>
          <a:srcRect l="4915" r="6586"/>
          <a:stretch>
            <a:fillRect/>
          </a:stretch>
        </p:blipFill>
        <p:spPr bwMode="auto">
          <a:xfrm>
            <a:off x="241955" y="147624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73975"/>
            <a:ext cx="2987644" cy="886031"/>
          </a:xfrm>
        </p:spPr>
        <p:txBody>
          <a:bodyPr>
            <a:normAutofit/>
          </a:bodyPr>
          <a:lstStyle/>
          <a:p>
            <a:r>
              <a:rPr lang="ru-RU" sz="2160" dirty="0">
                <a:solidFill>
                  <a:schemeClr val="bg1"/>
                </a:solidFill>
              </a:rPr>
              <a:t>6. </a:t>
            </a:r>
            <a:r>
              <a:rPr lang="ru-RU" sz="2160" dirty="0" err="1">
                <a:solidFill>
                  <a:schemeClr val="bg1"/>
                </a:solidFill>
              </a:rPr>
              <a:t>Аудиофрагмент</a:t>
            </a:r>
            <a:endParaRPr lang="ru-RU" sz="2160" dirty="0">
              <a:solidFill>
                <a:schemeClr val="bg1"/>
              </a:solidFill>
            </a:endParaRPr>
          </a:p>
        </p:txBody>
      </p:sp>
      <p:pic>
        <p:nvPicPr>
          <p:cNvPr id="5" name="Picture 3" descr="E:\раб стол 2015\+ раб стол\Безимени-2.png"/>
          <p:cNvPicPr>
            <a:picLocks noChangeAspect="1" noChangeArrowheads="1"/>
          </p:cNvPicPr>
          <p:nvPr/>
        </p:nvPicPr>
        <p:blipFill>
          <a:blip r:embed="rId4"/>
          <a:srcRect b="91321"/>
          <a:stretch>
            <a:fillRect/>
          </a:stretch>
        </p:blipFill>
        <p:spPr bwMode="auto">
          <a:xfrm flipH="1" flipV="1">
            <a:off x="609600" y="5681954"/>
            <a:ext cx="10972800" cy="1176046"/>
          </a:xfrm>
          <a:prstGeom prst="rect">
            <a:avLst/>
          </a:prstGeom>
          <a:noFill/>
        </p:spPr>
      </p:pic>
      <p:pic>
        <p:nvPicPr>
          <p:cNvPr id="17410" name="Picture 2" descr="E:\раб стол 2015\+ раб стол\Безимени-1т.png"/>
          <p:cNvPicPr>
            <a:picLocks noChangeAspect="1" noChangeArrowheads="1"/>
          </p:cNvPicPr>
          <p:nvPr/>
        </p:nvPicPr>
        <p:blipFill>
          <a:blip r:embed="rId5"/>
          <a:srcRect b="81948"/>
          <a:stretch>
            <a:fillRect/>
          </a:stretch>
        </p:blipFill>
        <p:spPr bwMode="auto">
          <a:xfrm flipV="1">
            <a:off x="609600" y="5844917"/>
            <a:ext cx="10972800" cy="1013083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 rot="16200000">
            <a:off x="8778736" y="3252019"/>
            <a:ext cx="5300568" cy="30676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 урока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4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firstslide"/>
              </a:rPr>
              <a:t>В начало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</a:rPr>
              <a:t>  /  </a:t>
            </a:r>
            <a:r>
              <a:rPr lang="ru-RU" sz="1440" dirty="0">
                <a:solidFill>
                  <a:schemeClr val="accent1">
                    <a:lumMod val="50000"/>
                  </a:schemeClr>
                </a:solidFill>
                <a:hlinkClick r:id="" action="ppaction://hlinkshowjump?jump=lastslide"/>
              </a:rPr>
              <a:t>Выйти</a:t>
            </a:r>
            <a:endParaRPr lang="ru-RU" sz="144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716069" y="4052029"/>
            <a:ext cx="4606403" cy="467159"/>
          </a:xfrm>
          <a:custGeom>
            <a:avLst/>
            <a:gdLst>
              <a:gd name="connsiteX0" fmla="*/ 0 w 3838669"/>
              <a:gd name="connsiteY0" fmla="*/ 0 h 389299"/>
              <a:gd name="connsiteX1" fmla="*/ 3838669 w 3838669"/>
              <a:gd name="connsiteY1" fmla="*/ 0 h 389299"/>
              <a:gd name="connsiteX2" fmla="*/ 3413157 w 3838669"/>
              <a:gd name="connsiteY2" fmla="*/ 389299 h 389299"/>
              <a:gd name="connsiteX3" fmla="*/ 0 w 3838669"/>
              <a:gd name="connsiteY3" fmla="*/ 389299 h 389299"/>
              <a:gd name="connsiteX4" fmla="*/ 0 w 3838669"/>
              <a:gd name="connsiteY4" fmla="*/ 0 h 38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8669" h="389299">
                <a:moveTo>
                  <a:pt x="0" y="0"/>
                </a:moveTo>
                <a:lnTo>
                  <a:pt x="3838669" y="0"/>
                </a:lnTo>
                <a:lnTo>
                  <a:pt x="3413157" y="389299"/>
                </a:lnTo>
                <a:lnTo>
                  <a:pt x="0" y="389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3" name="Прямоугольник 12"/>
          <p:cNvSpPr/>
          <p:nvPr/>
        </p:nvSpPr>
        <p:spPr>
          <a:xfrm>
            <a:off x="3674510" y="4014008"/>
            <a:ext cx="447622" cy="553998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ru-RU" sz="28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98410" y="4048491"/>
            <a:ext cx="698225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</a:t>
            </a:r>
          </a:p>
          <a:p>
            <a:pPr algn="just">
              <a:buFontTx/>
              <a:buChar char="-"/>
            </a:pPr>
            <a:endParaRPr lang="ru-RU" sz="216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imes New Roman" pitchFamily="18" charset="0"/>
              <a:buChar char="˗"/>
            </a:pP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Какое впечатление произвёл на вас прослушанный фрагмент? К кому из персонажей вы прониклись сочувствием? Почему? </a:t>
            </a:r>
          </a:p>
          <a:p>
            <a:pPr algn="just">
              <a:buFont typeface="Times New Roman" pitchFamily="18" charset="0"/>
              <a:buChar char="˗"/>
            </a:pP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Какими средствами художественного чтения (интонацией, тембром голоса, ритмом речи, эмоциональной окраской звучания) актёру удаётся передать настроение героя?</a:t>
            </a:r>
          </a:p>
        </p:txBody>
      </p:sp>
      <p:sp>
        <p:nvSpPr>
          <p:cNvPr id="15" name="Равнобедренный треугольник 14">
            <a:hlinkClick r:id="rId7" action="ppaction://hlinkfile"/>
          </p:cNvPr>
          <p:cNvSpPr/>
          <p:nvPr/>
        </p:nvSpPr>
        <p:spPr>
          <a:xfrm rot="5400000">
            <a:off x="8982393" y="1116588"/>
            <a:ext cx="376129" cy="293180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19" name="Прямоугольник 18"/>
          <p:cNvSpPr/>
          <p:nvPr/>
        </p:nvSpPr>
        <p:spPr>
          <a:xfrm>
            <a:off x="9496869" y="1055806"/>
            <a:ext cx="340852" cy="3718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sp>
        <p:nvSpPr>
          <p:cNvPr id="20" name="Управляющая кнопка: справка 19">
            <a:hlinkClick r:id="" action="ppaction://noaction" highlightClick="1"/>
          </p:cNvPr>
          <p:cNvSpPr/>
          <p:nvPr/>
        </p:nvSpPr>
        <p:spPr>
          <a:xfrm>
            <a:off x="10709290" y="1026488"/>
            <a:ext cx="360517" cy="389358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6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10039305" y="1206008"/>
            <a:ext cx="391207" cy="487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09600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7939">
              <a:defRPr/>
            </a:pP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Ежемесячный образовательный издательский мультимедийный проект «Разговоры по совести»</a:t>
            </a:r>
          </a:p>
          <a:p>
            <a:pPr algn="r" defTabSz="427939">
              <a:defRPr/>
            </a:pPr>
            <a:r>
              <a:rPr lang="ru-RU" sz="1200" u="sng" dirty="0">
                <a:solidFill>
                  <a:srgbClr val="006699">
                    <a:lumMod val="50000"/>
                  </a:srgbClr>
                </a:solidFill>
                <a:latin typeface="Corbel"/>
              </a:rPr>
              <a:t>Октябрь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Урок № 2 </a:t>
            </a:r>
            <a:b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</a:br>
            <a:r>
              <a:rPr lang="ru-RU" sz="1200" dirty="0" err="1">
                <a:solidFill>
                  <a:srgbClr val="006699">
                    <a:lumMod val="50000"/>
                  </a:srgbClr>
                </a:solidFill>
                <a:latin typeface="Corbel"/>
              </a:rPr>
              <a:t>А.Куприн</a:t>
            </a:r>
            <a:r>
              <a:rPr lang="ru-RU" sz="1200" dirty="0">
                <a:solidFill>
                  <a:srgbClr val="006699">
                    <a:lumMod val="50000"/>
                  </a:srgbClr>
                </a:solidFill>
                <a:latin typeface="Corbel"/>
              </a:rPr>
              <a:t> «Чудесный доктор»</a:t>
            </a:r>
            <a:endParaRPr lang="en-US" sz="1200" dirty="0">
              <a:solidFill>
                <a:srgbClr val="006699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98410" y="725724"/>
            <a:ext cx="4811293" cy="319144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5" name="IAlferova-AIKuprin--Chudesnyy-doktor_5(muzoman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75169" y="1027963"/>
            <a:ext cx="365760" cy="365760"/>
          </a:xfrm>
          <a:prstGeom prst="rect">
            <a:avLst/>
          </a:prstGeom>
        </p:spPr>
      </p:pic>
      <p:pic>
        <p:nvPicPr>
          <p:cNvPr id="18" name="Picture 2" descr="E:\раб стол 2015\+ раб стол\canstockphoto0777707.jpg"/>
          <p:cNvPicPr>
            <a:picLocks noChangeAspect="1" noChangeArrowheads="1"/>
          </p:cNvPicPr>
          <p:nvPr/>
        </p:nvPicPr>
        <p:blipFill>
          <a:blip r:embed="rId10"/>
          <a:srcRect l="4915" r="6586"/>
          <a:stretch>
            <a:fillRect/>
          </a:stretch>
        </p:blipFill>
        <p:spPr bwMode="auto">
          <a:xfrm>
            <a:off x="304869" y="1494555"/>
            <a:ext cx="2974584" cy="4489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Рама">
  <a:themeElements>
    <a:clrScheme name="Другая 4">
      <a:dk1>
        <a:srgbClr val="514A40"/>
      </a:dk1>
      <a:lt1>
        <a:srgbClr val="FFFFFF"/>
      </a:lt1>
      <a:dk2>
        <a:srgbClr val="000000"/>
      </a:dk2>
      <a:lt2>
        <a:srgbClr val="F9F7F3"/>
      </a:lt2>
      <a:accent1>
        <a:srgbClr val="006699"/>
      </a:accent1>
      <a:accent2>
        <a:srgbClr val="98916E"/>
      </a:accent2>
      <a:accent3>
        <a:srgbClr val="FFFFFF"/>
      </a:accent3>
      <a:accent4>
        <a:srgbClr val="443E35"/>
      </a:accent4>
      <a:accent5>
        <a:srgbClr val="D1B3AC"/>
      </a:accent5>
      <a:accent6>
        <a:srgbClr val="898363"/>
      </a:accent6>
      <a:hlink>
        <a:srgbClr val="00334C"/>
      </a:hlink>
      <a:folHlink>
        <a:srgbClr val="00334C"/>
      </a:folHlink>
    </a:clrScheme>
    <a:fontScheme name="Рама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1102</Words>
  <Application>Microsoft Office PowerPoint</Application>
  <PresentationFormat>Широкоэкранный</PresentationFormat>
  <Paragraphs>142</Paragraphs>
  <Slides>12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Corbel</vt:lpstr>
      <vt:lpstr>Georgia</vt:lpstr>
      <vt:lpstr>Times New Roman</vt:lpstr>
      <vt:lpstr>Wingdings 2</vt:lpstr>
      <vt:lpstr>Тема Office</vt:lpstr>
      <vt:lpstr>Рама</vt:lpstr>
      <vt:lpstr>Презентация PowerPoint</vt:lpstr>
      <vt:lpstr>Внеклассное чтение «Уроки о добром и прекрасном»  Урок № 1.  В.С. « Ложь без слов».   Внеклассное чтение «Уроки о добром и прекрасном»  Урок № 2.  А. Куприн « Чудесный доктор».   Внеклассное чтение «Уроки о добром и прекрасном»  Урок № 3.  Неизвестный автор « Добрая Маша».   Внеклассное чтение «Уроки о добром и прекрасном»  Урок № 4.  А. Круглов « Испытай сам»</vt:lpstr>
      <vt:lpstr>Презентация PowerPoint</vt:lpstr>
      <vt:lpstr>1. Проблемная ситуация</vt:lpstr>
      <vt:lpstr>2. Обогащаем свою речь</vt:lpstr>
      <vt:lpstr>3. Размышляем  о прочитанном</vt:lpstr>
      <vt:lpstr>4. Развиваем свою речь</vt:lpstr>
      <vt:lpstr>5. Сокровищница</vt:lpstr>
      <vt:lpstr>6. Аудиофрагмент</vt:lpstr>
      <vt:lpstr>7.  Литература и другие виды искусства </vt:lpstr>
      <vt:lpstr>8. Мудрость жизни</vt:lpstr>
      <vt:lpstr>9. 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Чигинцева</dc:creator>
  <cp:lastModifiedBy>Виктория Чигинцева</cp:lastModifiedBy>
  <cp:revision>5</cp:revision>
  <dcterms:created xsi:type="dcterms:W3CDTF">2026-02-15T17:02:18Z</dcterms:created>
  <dcterms:modified xsi:type="dcterms:W3CDTF">2026-02-16T17:59:51Z</dcterms:modified>
</cp:coreProperties>
</file>